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9456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55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04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21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79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93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1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67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00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36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73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98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5DA28-B92A-4897-A9B4-74903AC9DDA6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0E667-4AA5-4353-A21E-0BE0C336F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80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it-IT" dirty="0" smtClean="0"/>
              <a:t>PIANO ANNUALE INCLUSIONE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7128792" cy="3672408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FINALITA’ DEL PIANO E DEL NOSTRO LICEO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DESTINATARI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SOGGETTI COINVOLTI:                  studenti</a:t>
            </a:r>
          </a:p>
          <a:p>
            <a:pPr lvl="7" algn="l"/>
            <a:r>
              <a:rPr lang="it-IT" sz="1200" dirty="0" smtClean="0"/>
              <a:t> </a:t>
            </a:r>
            <a:r>
              <a:rPr lang="it-IT" sz="2400" dirty="0" smtClean="0"/>
              <a:t>famiglie</a:t>
            </a:r>
          </a:p>
          <a:p>
            <a:pPr lvl="7" algn="l"/>
            <a:r>
              <a:rPr lang="it-IT" sz="2400" dirty="0" smtClean="0"/>
              <a:t>Dirigente Scolastico</a:t>
            </a:r>
          </a:p>
          <a:p>
            <a:pPr lvl="7" algn="l"/>
            <a:r>
              <a:rPr lang="it-IT" sz="2400" dirty="0" smtClean="0"/>
              <a:t>Docente referente</a:t>
            </a:r>
          </a:p>
          <a:p>
            <a:pPr lvl="7" algn="l"/>
            <a:r>
              <a:rPr lang="it-IT" sz="2400" dirty="0" smtClean="0"/>
              <a:t>Consigli di classe</a:t>
            </a:r>
          </a:p>
          <a:p>
            <a:pPr lvl="7" algn="l"/>
            <a:r>
              <a:rPr lang="it-IT" sz="2400" dirty="0" smtClean="0"/>
              <a:t>Personale non docente</a:t>
            </a:r>
          </a:p>
          <a:p>
            <a:pPr lvl="7" algn="l"/>
            <a:r>
              <a:rPr lang="it-IT" sz="2400" dirty="0" smtClean="0"/>
              <a:t>Operatori sanitari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PROCEDURE DEL NOSTRO LICEO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NORMATIVA ESSENZIALE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In particolare ALUNNI DSA</a:t>
            </a:r>
          </a:p>
          <a:p>
            <a:pPr lvl="7" algn="l"/>
            <a:r>
              <a:rPr lang="it-IT" sz="2400" dirty="0" smtClean="0"/>
              <a:t>	</a:t>
            </a:r>
          </a:p>
          <a:p>
            <a:pPr lvl="7" algn="l"/>
            <a:endParaRPr lang="it-IT" sz="2400" dirty="0" smtClean="0"/>
          </a:p>
          <a:p>
            <a:pPr lvl="7" algn="l"/>
            <a:endParaRPr lang="it-IT" sz="2400" dirty="0" smtClean="0"/>
          </a:p>
          <a:p>
            <a:pPr lvl="7" algn="l"/>
            <a:endParaRPr lang="it-IT" sz="2400" dirty="0"/>
          </a:p>
          <a:p>
            <a:pPr lvl="7" algn="l"/>
            <a:endParaRPr lang="it-IT" sz="2400" dirty="0" smtClean="0"/>
          </a:p>
          <a:p>
            <a:pPr lvl="7" algn="l"/>
            <a:endParaRPr lang="it-IT" sz="2400" dirty="0" smtClean="0"/>
          </a:p>
          <a:p>
            <a:pPr lvl="7" algn="l"/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47032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it-IT" i="1" dirty="0" smtClean="0"/>
              <a:t>Bisogni Educativi Speciali </a:t>
            </a:r>
            <a:r>
              <a:rPr lang="it-IT" dirty="0" smtClean="0"/>
              <a:t>( </a:t>
            </a:r>
            <a:r>
              <a:rPr lang="it-IT" b="1" dirty="0" smtClean="0"/>
              <a:t>BES</a:t>
            </a:r>
            <a:r>
              <a:rPr lang="it-IT" dirty="0" smtClean="0"/>
              <a:t>), si intendono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888432"/>
          </a:xfrm>
        </p:spPr>
        <p:txBody>
          <a:bodyPr>
            <a:normAutofit fontScale="25000" lnSpcReduction="20000"/>
          </a:bodyPr>
          <a:lstStyle/>
          <a:p>
            <a:r>
              <a:rPr lang="it-IT" sz="3800" dirty="0"/>
              <a:t/>
            </a:r>
            <a:br>
              <a:rPr lang="it-IT" sz="3800" dirty="0"/>
            </a:br>
            <a:r>
              <a:rPr lang="it-IT" sz="6200" dirty="0"/>
              <a:t>– alunni con </a:t>
            </a:r>
            <a:r>
              <a:rPr lang="it-IT" sz="6200" dirty="0" smtClean="0"/>
              <a:t>disabilità (L 104/1992) PEI;</a:t>
            </a:r>
          </a:p>
          <a:p>
            <a:r>
              <a:rPr lang="it-IT" sz="6200" dirty="0"/>
              <a:t/>
            </a:r>
            <a:br>
              <a:rPr lang="it-IT" sz="6200" dirty="0"/>
            </a:br>
            <a:r>
              <a:rPr lang="it-IT" sz="6200" dirty="0"/>
              <a:t>– alunni con </a:t>
            </a:r>
            <a:r>
              <a:rPr lang="it-IT" sz="6200" dirty="0" smtClean="0"/>
              <a:t>DSA (L. 170/2010) PDP;</a:t>
            </a:r>
          </a:p>
          <a:p>
            <a:r>
              <a:rPr lang="it-IT" sz="6200" dirty="0"/>
              <a:t/>
            </a:r>
            <a:br>
              <a:rPr lang="it-IT" sz="6200" dirty="0"/>
            </a:br>
            <a:r>
              <a:rPr lang="it-IT" sz="6200" dirty="0"/>
              <a:t>– alunni con svantaggio </a:t>
            </a:r>
            <a:r>
              <a:rPr lang="it-IT" sz="6200" dirty="0" smtClean="0"/>
              <a:t>socio-economico</a:t>
            </a:r>
            <a:r>
              <a:rPr lang="it-IT" sz="6200" dirty="0"/>
              <a:t>, linguistico, </a:t>
            </a:r>
            <a:r>
              <a:rPr lang="it-IT" sz="6200" dirty="0" smtClean="0"/>
              <a:t>culturale (la Direttiva Ministeriale 12/2012 </a:t>
            </a:r>
            <a:r>
              <a:rPr lang="it-IT" sz="6200" dirty="0"/>
              <a:t>dispone</a:t>
            </a:r>
          </a:p>
          <a:p>
            <a:r>
              <a:rPr lang="it-IT" sz="6200" dirty="0"/>
              <a:t>che l’individuazione di tali tipologie di BES deve essere assunta da Consigli di</a:t>
            </a:r>
          </a:p>
          <a:p>
            <a:r>
              <a:rPr lang="it-IT" sz="6200" dirty="0"/>
              <a:t>classe sulla base di considerazioni di carattere psicopedagogico e, in</a:t>
            </a:r>
          </a:p>
          <a:p>
            <a:r>
              <a:rPr lang="it-IT" sz="6200" dirty="0"/>
              <a:t>particolare, la circolare n.8 del 6 marzo 2013, sulla base di elementi oggettivi</a:t>
            </a:r>
          </a:p>
          <a:p>
            <a:r>
              <a:rPr lang="it-IT" sz="6200" dirty="0"/>
              <a:t>(come ad es. una segnalazione degli operatori dei servizi sociali), ovvero di </a:t>
            </a:r>
            <a:r>
              <a:rPr lang="it-IT" sz="6200" dirty="0" smtClean="0"/>
              <a:t>ben fondate </a:t>
            </a:r>
            <a:r>
              <a:rPr lang="it-IT" sz="6200" dirty="0"/>
              <a:t>considerazioni psicopedagogiche e didattiche</a:t>
            </a:r>
            <a:r>
              <a:rPr lang="it-IT" sz="4500" dirty="0" smtClean="0"/>
              <a:t>. PDP</a:t>
            </a:r>
            <a:endParaRPr lang="it-IT" sz="4500" dirty="0"/>
          </a:p>
        </p:txBody>
      </p:sp>
    </p:spTree>
    <p:extLst>
      <p:ext uri="{BB962C8B-B14F-4D97-AF65-F5344CB8AC3E}">
        <p14:creationId xmlns:p14="http://schemas.microsoft.com/office/powerpoint/2010/main" val="197648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NORMATIVA ESSENZIALE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LEGGE 104/1992</a:t>
            </a:r>
          </a:p>
          <a:p>
            <a:r>
              <a:rPr lang="it-IT" dirty="0" smtClean="0"/>
              <a:t>LEGGE 170/2010</a:t>
            </a:r>
          </a:p>
          <a:p>
            <a:r>
              <a:rPr lang="it-IT" dirty="0" smtClean="0"/>
              <a:t>LINEE GUIDA 12/07/2011</a:t>
            </a:r>
          </a:p>
          <a:p>
            <a:r>
              <a:rPr lang="it-IT" dirty="0" smtClean="0"/>
              <a:t>DIRETTIVA </a:t>
            </a:r>
            <a:r>
              <a:rPr lang="it-IT" dirty="0"/>
              <a:t>MINISTERIALE del 27 dicembre </a:t>
            </a:r>
            <a:r>
              <a:rPr lang="it-IT" dirty="0" smtClean="0"/>
              <a:t>2012 (completa il quadro dell’inclusione scolastica);</a:t>
            </a:r>
            <a:endParaRPr lang="it-IT" dirty="0"/>
          </a:p>
          <a:p>
            <a:r>
              <a:rPr lang="it-IT" i="1" dirty="0" smtClean="0"/>
              <a:t> </a:t>
            </a:r>
            <a:r>
              <a:rPr lang="it-IT" dirty="0"/>
              <a:t>CIRCOLARE MINISTERIALE n.8 del 6 marzo 2013</a:t>
            </a:r>
            <a:r>
              <a:rPr lang="it-IT" dirty="0" smtClean="0"/>
              <a:t>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26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PDP (Piano Didattico Personalizzato)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</a:t>
            </a:r>
            <a:r>
              <a:rPr lang="it-IT" dirty="0"/>
              <a:t>Consiglio di </a:t>
            </a:r>
            <a:r>
              <a:rPr lang="it-IT" dirty="0" smtClean="0"/>
              <a:t>classe delibera </a:t>
            </a:r>
            <a:r>
              <a:rPr lang="it-IT" dirty="0"/>
              <a:t>un percorso individualizzato e personalizzato (L.53/2003) per ogni </a:t>
            </a:r>
            <a:r>
              <a:rPr lang="it-IT" dirty="0" smtClean="0"/>
              <a:t>alunno con </a:t>
            </a:r>
            <a:r>
              <a:rPr lang="it-IT" dirty="0"/>
              <a:t>BES (C.M. n.8 del 6 marzo 2013), anche in assenza di certificazione, </a:t>
            </a:r>
            <a:r>
              <a:rPr lang="it-IT" dirty="0" smtClean="0"/>
              <a:t>dando luogo </a:t>
            </a:r>
            <a:r>
              <a:rPr lang="it-IT" dirty="0"/>
              <a:t>al Piano Didattico Personalizzato.</a:t>
            </a:r>
          </a:p>
          <a:p>
            <a:r>
              <a:rPr lang="it-IT" dirty="0"/>
              <a:t>La Direttiva assegna PDP la doppia funzione di strumento di lavoro in itinere per </a:t>
            </a:r>
            <a:r>
              <a:rPr lang="it-IT" dirty="0" smtClean="0"/>
              <a:t>gli insegnanti </a:t>
            </a:r>
            <a:r>
              <a:rPr lang="it-IT" dirty="0"/>
              <a:t>e di documentazione per le famiglie circa le strategie di </a:t>
            </a:r>
            <a:r>
              <a:rPr lang="it-IT" dirty="0" smtClean="0"/>
              <a:t>intervento programmate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664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Linee Guida allegate al DM 12 luglio 2011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Pag. 8</a:t>
            </a:r>
          </a:p>
          <a:p>
            <a:r>
              <a:rPr lang="it-IT" dirty="0"/>
              <a:t>[…] </a:t>
            </a:r>
            <a:r>
              <a:rPr lang="it-IT" b="1" dirty="0"/>
              <a:t>la scuola predispone</a:t>
            </a:r>
            <a:r>
              <a:rPr lang="it-IT" dirty="0"/>
              <a:t>, nelle </a:t>
            </a:r>
            <a:r>
              <a:rPr lang="it-IT" b="1" dirty="0"/>
              <a:t>forme ritenute idonee </a:t>
            </a:r>
            <a:r>
              <a:rPr lang="it-IT" dirty="0"/>
              <a:t>e in </a:t>
            </a:r>
            <a:r>
              <a:rPr lang="it-IT" b="1" dirty="0"/>
              <a:t>tempi </a:t>
            </a:r>
            <a:r>
              <a:rPr lang="it-IT" b="1" dirty="0" smtClean="0"/>
              <a:t>che non </a:t>
            </a:r>
            <a:r>
              <a:rPr lang="it-IT" b="1" dirty="0"/>
              <a:t>superino il primo trimestre </a:t>
            </a:r>
            <a:r>
              <a:rPr lang="it-IT" dirty="0"/>
              <a:t>scolastico, </a:t>
            </a:r>
            <a:r>
              <a:rPr lang="it-IT" b="1" dirty="0"/>
              <a:t>un documento </a:t>
            </a:r>
            <a:r>
              <a:rPr lang="it-IT" dirty="0"/>
              <a:t>che </a:t>
            </a:r>
            <a:r>
              <a:rPr lang="it-IT" dirty="0" smtClean="0"/>
              <a:t>dovrà contenere </a:t>
            </a:r>
            <a:r>
              <a:rPr lang="it-IT" b="1" dirty="0"/>
              <a:t>almeno le seguenti voci</a:t>
            </a:r>
            <a:r>
              <a:rPr lang="it-IT" dirty="0"/>
              <a:t>, </a:t>
            </a:r>
            <a:r>
              <a:rPr lang="it-IT" b="1" dirty="0"/>
              <a:t>articolato per le </a:t>
            </a:r>
            <a:r>
              <a:rPr lang="it-IT" b="1" dirty="0" smtClean="0"/>
              <a:t>discipline </a:t>
            </a:r>
            <a:r>
              <a:rPr lang="it-IT" dirty="0" smtClean="0"/>
              <a:t>coinvolte </a:t>
            </a:r>
            <a:r>
              <a:rPr lang="it-IT" dirty="0"/>
              <a:t>dal disturbo:</a:t>
            </a:r>
          </a:p>
          <a:p>
            <a:r>
              <a:rPr lang="it-IT" dirty="0"/>
              <a:t>– dati anagrafici dell’alunno;</a:t>
            </a:r>
          </a:p>
          <a:p>
            <a:r>
              <a:rPr lang="it-IT" dirty="0"/>
              <a:t>– tipologia di disturbo;</a:t>
            </a:r>
          </a:p>
          <a:p>
            <a:r>
              <a:rPr lang="it-IT" dirty="0"/>
              <a:t>– </a:t>
            </a:r>
            <a:r>
              <a:rPr lang="it-IT" b="1" dirty="0"/>
              <a:t>attività didattiche individualizzate</a:t>
            </a:r>
            <a:r>
              <a:rPr lang="it-IT" dirty="0"/>
              <a:t>;</a:t>
            </a:r>
          </a:p>
          <a:p>
            <a:r>
              <a:rPr lang="it-IT" dirty="0"/>
              <a:t>– </a:t>
            </a:r>
            <a:r>
              <a:rPr lang="it-IT" b="1" dirty="0"/>
              <a:t>attività didattiche personalizzate</a:t>
            </a:r>
            <a:r>
              <a:rPr lang="it-IT" dirty="0"/>
              <a:t>;</a:t>
            </a:r>
          </a:p>
          <a:p>
            <a:r>
              <a:rPr lang="it-IT" dirty="0"/>
              <a:t>– </a:t>
            </a:r>
            <a:r>
              <a:rPr lang="it-IT" b="1" dirty="0"/>
              <a:t>strumenti compensativi </a:t>
            </a:r>
            <a:r>
              <a:rPr lang="it-IT" dirty="0"/>
              <a:t>utilizzati;</a:t>
            </a:r>
          </a:p>
          <a:p>
            <a:r>
              <a:rPr lang="it-IT" dirty="0"/>
              <a:t>– </a:t>
            </a:r>
            <a:r>
              <a:rPr lang="it-IT" b="1" dirty="0"/>
              <a:t>misure dispensative </a:t>
            </a:r>
            <a:r>
              <a:rPr lang="it-IT" dirty="0"/>
              <a:t>adottate;</a:t>
            </a:r>
          </a:p>
          <a:p>
            <a:r>
              <a:rPr lang="it-IT" dirty="0"/>
              <a:t>– </a:t>
            </a:r>
            <a:r>
              <a:rPr lang="it-IT" b="1" dirty="0"/>
              <a:t>forme di verifica e valutazione </a:t>
            </a:r>
            <a:r>
              <a:rPr lang="it-IT" dirty="0"/>
              <a:t>personalizzate.…</a:t>
            </a:r>
          </a:p>
          <a:p>
            <a:r>
              <a:rPr lang="it-IT" dirty="0"/>
              <a:t>Nella predisposizione della documentazione in questione </a:t>
            </a:r>
            <a:r>
              <a:rPr lang="it-IT" dirty="0" smtClean="0"/>
              <a:t>è fondamentale </a:t>
            </a:r>
            <a:r>
              <a:rPr lang="it-IT" dirty="0"/>
              <a:t>il </a:t>
            </a:r>
            <a:r>
              <a:rPr lang="it-IT" b="1" dirty="0"/>
              <a:t>raccordo con la famiglia </a:t>
            </a:r>
            <a:r>
              <a:rPr lang="it-IT" dirty="0"/>
              <a:t>[…].</a:t>
            </a:r>
          </a:p>
          <a:p>
            <a:r>
              <a:rPr lang="it-IT" dirty="0"/>
              <a:t>Sulla base di tale documentazione, nei limiti della normativa </a:t>
            </a:r>
            <a:r>
              <a:rPr lang="it-IT" dirty="0" smtClean="0"/>
              <a:t>vigente, vengono </a:t>
            </a:r>
            <a:r>
              <a:rPr lang="it-IT" dirty="0"/>
              <a:t>predisposte </a:t>
            </a:r>
            <a:r>
              <a:rPr lang="it-IT" b="1" dirty="0"/>
              <a:t>le modalità delle prove e delle verifiche </a:t>
            </a:r>
            <a:r>
              <a:rPr lang="it-IT" dirty="0" smtClean="0"/>
              <a:t>in corso d’anno.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315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Per gli alunni con  DISABILITA’ E DSA con certificazione clinica che provengono dall’ASL o da centri accreditati</a:t>
            </a:r>
          </a:p>
          <a:p>
            <a:r>
              <a:rPr lang="it-IT" dirty="0" smtClean="0"/>
              <a:t>Per gli altri alunni BES (svantaggi) la direttiva non dice nulla ma si rende necessaria la formulazione di un PDP  anche se DM 2012 paragrafo 1,5 dice che i </a:t>
            </a:r>
            <a:r>
              <a:rPr lang="it-IT" dirty="0" err="1" smtClean="0"/>
              <a:t>Cdc</a:t>
            </a:r>
            <a:r>
              <a:rPr lang="it-IT" dirty="0" smtClean="0"/>
              <a:t> </a:t>
            </a:r>
            <a:r>
              <a:rPr lang="it-IT" dirty="0" err="1" smtClean="0"/>
              <a:t>divranno</a:t>
            </a:r>
            <a:r>
              <a:rPr lang="it-IT" dirty="0" smtClean="0"/>
              <a:t> disporre di una documentazione clinica certa e formulare «considerazioni di carattere psicopedagogico didattico non discutibile ...»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489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GLI (Gruppo di Lavoro per l’Inclusione)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Il GLI </a:t>
            </a:r>
            <a:r>
              <a:rPr lang="it-IT" dirty="0"/>
              <a:t>coordinato dal Dirigente Scolastico, ne fanno </a:t>
            </a:r>
            <a:r>
              <a:rPr lang="it-IT" dirty="0" smtClean="0"/>
              <a:t>parte tutte </a:t>
            </a:r>
            <a:r>
              <a:rPr lang="it-IT" dirty="0"/>
              <a:t>le risorse specifiche e di coordinamento presenti nella scuola: </a:t>
            </a:r>
            <a:r>
              <a:rPr lang="it-IT" dirty="0" smtClean="0"/>
              <a:t>referente BES, </a:t>
            </a:r>
            <a:r>
              <a:rPr lang="it-IT" dirty="0"/>
              <a:t>insegnanti per il </a:t>
            </a:r>
            <a:r>
              <a:rPr lang="it-IT" dirty="0" smtClean="0"/>
              <a:t>sostegno, docenti con formazione </a:t>
            </a:r>
            <a:r>
              <a:rPr lang="it-IT" dirty="0"/>
              <a:t>specifica o con compiti </a:t>
            </a:r>
            <a:r>
              <a:rPr lang="it-IT" dirty="0" smtClean="0"/>
              <a:t>di coordinamento </a:t>
            </a:r>
            <a:r>
              <a:rPr lang="it-IT" dirty="0"/>
              <a:t>delle </a:t>
            </a:r>
            <a:r>
              <a:rPr lang="it-IT" dirty="0" smtClean="0"/>
              <a:t>classi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mtClean="0"/>
              <a:t>formazione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3853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384</Words>
  <Application>Microsoft Office PowerPoint</Application>
  <PresentationFormat>Presentazione su schermo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PIANO ANNUALE INCLUSIONE</vt:lpstr>
      <vt:lpstr>Bisogni Educativi Speciali ( BES), si intendono </vt:lpstr>
      <vt:lpstr>NORMATIVA ESSENZIALE</vt:lpstr>
      <vt:lpstr>PDP (Piano Didattico Personalizzato) </vt:lpstr>
      <vt:lpstr>Linee Guida allegate al DM 12 luglio 2011</vt:lpstr>
      <vt:lpstr>Presentazione standard di PowerPoint</vt:lpstr>
      <vt:lpstr> GLI (Gruppo di Lavoro per l’Inclusione)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ANNUALE INCLUSIONE</dc:title>
  <dc:creator>Nico</dc:creator>
  <cp:lastModifiedBy>Nico</cp:lastModifiedBy>
  <cp:revision>8</cp:revision>
  <cp:lastPrinted>2017-10-27T11:37:01Z</cp:lastPrinted>
  <dcterms:created xsi:type="dcterms:W3CDTF">2017-10-27T10:55:59Z</dcterms:created>
  <dcterms:modified xsi:type="dcterms:W3CDTF">2017-10-27T11:42:44Z</dcterms:modified>
</cp:coreProperties>
</file>